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21"/>
  </p:notesMasterIdLst>
  <p:handoutMasterIdLst>
    <p:handoutMasterId r:id="rId22"/>
  </p:handoutMasterIdLst>
  <p:sldIdLst>
    <p:sldId id="281" r:id="rId5"/>
    <p:sldId id="272" r:id="rId6"/>
    <p:sldId id="289" r:id="rId7"/>
    <p:sldId id="270" r:id="rId8"/>
    <p:sldId id="305" r:id="rId9"/>
    <p:sldId id="283" r:id="rId10"/>
    <p:sldId id="295" r:id="rId11"/>
    <p:sldId id="293" r:id="rId12"/>
    <p:sldId id="291" r:id="rId13"/>
    <p:sldId id="297" r:id="rId14"/>
    <p:sldId id="301" r:id="rId15"/>
    <p:sldId id="302" r:id="rId16"/>
    <p:sldId id="299" r:id="rId17"/>
    <p:sldId id="307" r:id="rId18"/>
    <p:sldId id="306" r:id="rId19"/>
    <p:sldId id="284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15DAB-A509-C7C8-62CC-EDF7231456A3}" v="97" dt="2024-03-28T17:33:26.630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25" autoAdjust="0"/>
  </p:normalViewPr>
  <p:slideViewPr>
    <p:cSldViewPr showGuides="1">
      <p:cViewPr varScale="1">
        <p:scale>
          <a:sx n="114" d="100"/>
          <a:sy n="114" d="100"/>
        </p:scale>
        <p:origin x="414" y="90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4/16/2024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4/16/2024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9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58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188029"/>
            <a:ext cx="3757613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GO Team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1" y="4984334"/>
            <a:ext cx="3757612" cy="609600"/>
          </a:xfrm>
        </p:spPr>
        <p:txBody>
          <a:bodyPr/>
          <a:lstStyle/>
          <a:p>
            <a:r>
              <a:rPr lang="en-US" sz="2000" dirty="0">
                <a:solidFill>
                  <a:schemeClr val="accent5"/>
                </a:solidFill>
              </a:rPr>
              <a:t>Tuesday, April 16,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94CDC-0593-F75E-139D-E7603E2CF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1" y="1295400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Benjamin E. Mays High School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/>
          <a:p>
            <a:r>
              <a:rPr lang="en-US"/>
              <a:t>Information Items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598" y="1828800"/>
            <a:ext cx="3820854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/>
          <a:p>
            <a:r>
              <a:rPr lang="en-US"/>
              <a:t>Principal’s Report</a:t>
            </a:r>
          </a:p>
        </p:txBody>
      </p:sp>
      <p:pic>
        <p:nvPicPr>
          <p:cNvPr id="2" name="Graphic 1" descr="sketch of trophy on top of stack of books">
            <a:extLst>
              <a:ext uri="{FF2B5EF4-FFF2-40B4-BE49-F238E27FC236}">
                <a16:creationId xmlns:a16="http://schemas.microsoft.com/office/drawing/2014/main" id="{01E27CA5-A2A2-9D38-63DE-702785B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5625" y="1828800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457200"/>
            <a:ext cx="7812088" cy="152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Additional Information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F55-287D-C3CF-11DA-35CEEF4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133600"/>
            <a:ext cx="5562600" cy="4089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b="1" dirty="0">
                <a:solidFill>
                  <a:schemeClr val="tx2"/>
                </a:solidFill>
              </a:rPr>
              <a:t>Cluster Advisory Team Report</a:t>
            </a:r>
            <a:endParaRPr lang="en-US"/>
          </a:p>
          <a:p>
            <a:pPr marL="304165" indent="-304165"/>
            <a:r>
              <a:rPr lang="en-US" b="1" dirty="0">
                <a:solidFill>
                  <a:schemeClr val="tx2"/>
                </a:solidFill>
              </a:rPr>
              <a:t>GO Team Elections</a:t>
            </a:r>
            <a:endParaRPr lang="en-US" b="1" dirty="0">
              <a:solidFill>
                <a:schemeClr val="tx2"/>
              </a:solidFill>
              <a:cs typeface="Quire Sans"/>
            </a:endParaRPr>
          </a:p>
          <a:p>
            <a:pPr marL="730885" lvl="1" indent="-304165"/>
            <a:r>
              <a:rPr lang="en-US" dirty="0"/>
              <a:t>Find candidates at apsstrongschools.com</a:t>
            </a:r>
            <a:endParaRPr lang="en-US" dirty="0">
              <a:cs typeface="Quire Sans"/>
            </a:endParaRPr>
          </a:p>
          <a:p>
            <a:pPr marL="730885" lvl="1" indent="-304165"/>
            <a:r>
              <a:rPr lang="en-US" dirty="0"/>
              <a:t>Vote </a:t>
            </a:r>
            <a:r>
              <a:rPr lang="en-US" b="1" dirty="0"/>
              <a:t>APRIL 16-25</a:t>
            </a:r>
            <a:endParaRPr lang="en-US" b="1" dirty="0">
              <a:cs typeface="Quire Sans"/>
            </a:endParaRPr>
          </a:p>
          <a:p>
            <a:pPr marL="730885" lvl="1" indent="-304165"/>
            <a:r>
              <a:rPr lang="en-US" dirty="0"/>
              <a:t>Households are sent a unique link based upon information in Infinite Campus</a:t>
            </a:r>
            <a:endParaRPr lang="en-US" dirty="0">
              <a:cs typeface="Quire Sans"/>
            </a:endParaRPr>
          </a:p>
          <a:p>
            <a:pPr marL="730885" lvl="1" indent="-304165"/>
            <a:r>
              <a:rPr lang="en-US" dirty="0"/>
              <a:t>School Staff will be sent a link to their APS email address</a:t>
            </a:r>
            <a:endParaRPr lang="en-US" dirty="0"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69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40" y="4191000"/>
            <a:ext cx="1959951" cy="15779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8C39E6-DC9C-0C7A-D309-34E2F0F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089073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Announcements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645D6-B0F5-D6EE-D0A4-3AEDF72F6590}"/>
              </a:ext>
            </a:extLst>
          </p:cNvPr>
          <p:cNvSpPr txBox="1">
            <a:spLocks/>
          </p:cNvSpPr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</a:rPr>
              <a:t>GO Team Members</a:t>
            </a:r>
            <a:endParaRPr lang="en-US"/>
          </a:p>
          <a:p>
            <a:pPr marL="730885" lvl="1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 end of year surveys</a:t>
            </a:r>
            <a:endParaRPr lang="en-US" dirty="0">
              <a:solidFill>
                <a:schemeClr val="accent1"/>
              </a:solidFill>
              <a:cs typeface="Quire Sans"/>
            </a:endParaRPr>
          </a:p>
          <a:p>
            <a:pPr marL="1157605" lvl="2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Principal Feedback Survey (</a:t>
            </a:r>
            <a:r>
              <a:rPr lang="en-US" b="1" dirty="0">
                <a:solidFill>
                  <a:schemeClr val="bg1"/>
                </a:solidFill>
              </a:rPr>
              <a:t>AVAILABLE NOW!</a:t>
            </a:r>
            <a:r>
              <a:rPr lang="en-US" dirty="0">
                <a:solidFill>
                  <a:schemeClr val="bg1"/>
                </a:solidFill>
              </a:rPr>
              <a:t> Check your email for the link)</a:t>
            </a:r>
          </a:p>
          <a:p>
            <a:pPr marL="1157605" lvl="2" indent="-304165">
              <a:buClr>
                <a:srgbClr val="541548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GO Team Satisfaction Survey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(Available May 1st)</a:t>
            </a:r>
          </a:p>
          <a:p>
            <a:pPr marL="1157605" lvl="2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Quire Sans"/>
            </a:endParaRPr>
          </a:p>
          <a:p>
            <a:pPr marL="730885" lvl="1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 required trainings </a:t>
            </a:r>
            <a:r>
              <a:rPr lang="en-US" b="1" dirty="0">
                <a:solidFill>
                  <a:schemeClr val="accent1"/>
                </a:solidFill>
              </a:rPr>
              <a:t>ASAP</a:t>
            </a:r>
            <a:endParaRPr lang="en-US" b="1" dirty="0">
              <a:solidFill>
                <a:schemeClr val="accent1"/>
              </a:solidFill>
              <a:cs typeface="Quire Sans"/>
            </a:endParaRPr>
          </a:p>
          <a:p>
            <a:pPr marL="1157605" lvl="2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the GO Team Office with any questions</a:t>
            </a:r>
            <a:endParaRPr lang="en-US" dirty="0">
              <a:solidFill>
                <a:schemeClr val="bg1"/>
              </a:solidFill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16824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Public Comment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07874-F4A1-F734-4BA4-596DD0273CF1}"/>
              </a:ext>
            </a:extLst>
          </p:cNvPr>
          <p:cNvGrpSpPr/>
          <p:nvPr/>
        </p:nvGrpSpPr>
        <p:grpSpPr>
          <a:xfrm>
            <a:off x="785140" y="1828802"/>
            <a:ext cx="5433769" cy="4470401"/>
            <a:chOff x="2589212" y="3797300"/>
            <a:chExt cx="2939642" cy="2418464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DBD2A40-D1F8-927C-D422-A6E8ACDF7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028" b="12618"/>
            <a:stretch/>
          </p:blipFill>
          <p:spPr>
            <a:xfrm>
              <a:off x="2589212" y="3797300"/>
              <a:ext cx="2667000" cy="215900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B68D87-723B-AF52-BC41-694C42319CAF}"/>
                </a:ext>
              </a:extLst>
            </p:cNvPr>
            <p:cNvSpPr/>
            <p:nvPr/>
          </p:nvSpPr>
          <p:spPr>
            <a:xfrm rot="1610243">
              <a:off x="4707421" y="4996564"/>
              <a:ext cx="821433" cy="12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2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 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/>
                <a:ea typeface="Calibri"/>
                <a:cs typeface="Arial"/>
              </a:rPr>
              <a:t>Discussion Items</a:t>
            </a:r>
            <a:endParaRPr lang="en-US" sz="1600" dirty="0">
              <a:noFill/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2024</a:t>
            </a:r>
            <a:r>
              <a:rPr lang="en-US" sz="1600" dirty="0">
                <a:solidFill>
                  <a:schemeClr val="tx1"/>
                </a:solidFill>
                <a:effectLst/>
                <a:latin typeface="Calibri"/>
                <a:ea typeface="Calibri"/>
                <a:cs typeface="Arial"/>
              </a:rPr>
              <a:t> Spring MAPS results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BASC-3 results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</a:p>
          <a:p>
            <a:pPr marL="1169035" lvl="2" indent="-285750">
              <a:lnSpc>
                <a:spcPct val="107000"/>
              </a:lnSpc>
              <a:spcBef>
                <a:spcPts val="0"/>
              </a:spcBef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2023-2024 Family Engagement and/or Partnership Highlights</a:t>
            </a:r>
            <a:endParaRPr lang="en-US" sz="1600" dirty="0">
              <a:solidFill>
                <a:schemeClr val="tx1"/>
              </a:solidFill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Advisory Team Report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Team Elections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62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C736C6D-CC6C-DA4E-5C75-55CF58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3716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 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/>
                <a:ea typeface="Calibri"/>
                <a:cs typeface="Arial"/>
              </a:rPr>
              <a:t>Discussion Items</a:t>
            </a:r>
            <a:endParaRPr lang="en-US" sz="1600" dirty="0">
              <a:noFill/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2024</a:t>
            </a:r>
            <a:r>
              <a:rPr lang="en-US" sz="1600" dirty="0">
                <a:solidFill>
                  <a:schemeClr val="tx1"/>
                </a:solidFill>
                <a:effectLst/>
                <a:latin typeface="Calibri"/>
                <a:ea typeface="Calibri"/>
                <a:cs typeface="Arial"/>
              </a:rPr>
              <a:t> Spring MAPS results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BASC-3 results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</a:p>
          <a:p>
            <a:pPr marL="1169035" lvl="2" indent="-285750">
              <a:lnSpc>
                <a:spcPct val="107000"/>
              </a:lnSpc>
              <a:spcBef>
                <a:spcPts val="0"/>
              </a:spcBef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2023-2024 Family Engagement and/or Partnership Highlights</a:t>
            </a:r>
            <a:endParaRPr lang="en-US" sz="1600" dirty="0">
              <a:solidFill>
                <a:schemeClr val="tx1"/>
              </a:solidFill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Advisory Team Report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Team Elections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90600"/>
            <a:ext cx="38861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2024 Spring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MAPS Results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212" y="3962400"/>
            <a:ext cx="1531180" cy="20415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1A1B89-DB1A-2123-907D-103A9D8B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04" y="1782786"/>
            <a:ext cx="5410200" cy="2865414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Data Points to Consider</a:t>
            </a:r>
          </a:p>
          <a:p>
            <a:pPr>
              <a:lnSpc>
                <a:spcPts val="2000"/>
              </a:lnSpc>
            </a:pPr>
            <a:r>
              <a:rPr lang="en-US" b="1" dirty="0"/>
              <a:t>Spring Results</a:t>
            </a:r>
          </a:p>
          <a:p>
            <a:pPr>
              <a:lnSpc>
                <a:spcPts val="2000"/>
              </a:lnSpc>
              <a:buClr>
                <a:schemeClr val="bg1"/>
              </a:buClr>
            </a:pPr>
            <a:r>
              <a:rPr lang="en-US" b="1" dirty="0"/>
              <a:t>Fall to Spring Comparison</a:t>
            </a:r>
          </a:p>
          <a:p>
            <a:pPr lvl="1">
              <a:lnSpc>
                <a:spcPts val="2000"/>
              </a:lnSpc>
            </a:pPr>
            <a:r>
              <a:rPr lang="en-US" dirty="0"/>
              <a:t>Literacy</a:t>
            </a:r>
          </a:p>
          <a:p>
            <a:pPr lvl="1">
              <a:lnSpc>
                <a:spcPts val="2000"/>
              </a:lnSpc>
            </a:pPr>
            <a:r>
              <a:rPr lang="en-US" dirty="0"/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EF4AB2-D709-13C4-A760-84AF92D89AF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561950" y="1193800"/>
            <a:ext cx="8588925" cy="4470400"/>
          </a:xfrm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01D789-7618-33E8-DCC2-915EC2FC378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360612" y="1193800"/>
            <a:ext cx="8666443" cy="4470400"/>
          </a:xfrm>
        </p:spPr>
      </p:pic>
    </p:spTree>
    <p:extLst>
      <p:ext uri="{BB962C8B-B14F-4D97-AF65-F5344CB8AC3E}">
        <p14:creationId xmlns:p14="http://schemas.microsoft.com/office/powerpoint/2010/main" val="289409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/>
          <a:p>
            <a:r>
              <a:rPr lang="en-US"/>
              <a:t>BASC-3 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07874-F4A1-F734-4BA4-596DD0273CF1}"/>
              </a:ext>
            </a:extLst>
          </p:cNvPr>
          <p:cNvGrpSpPr/>
          <p:nvPr/>
        </p:nvGrpSpPr>
        <p:grpSpPr>
          <a:xfrm>
            <a:off x="785140" y="1828802"/>
            <a:ext cx="5433769" cy="4470401"/>
            <a:chOff x="2589212" y="3797300"/>
            <a:chExt cx="2939642" cy="2418464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DBD2A40-D1F8-927C-D422-A6E8ACDF7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028" b="12618"/>
            <a:stretch/>
          </p:blipFill>
          <p:spPr>
            <a:xfrm>
              <a:off x="2589212" y="3797300"/>
              <a:ext cx="2667000" cy="215900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B68D87-723B-AF52-BC41-694C42319CAF}"/>
                </a:ext>
              </a:extLst>
            </p:cNvPr>
            <p:cNvSpPr/>
            <p:nvPr/>
          </p:nvSpPr>
          <p:spPr>
            <a:xfrm rot="1610243">
              <a:off x="4707421" y="4996564"/>
              <a:ext cx="821433" cy="12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685800"/>
            <a:ext cx="3886199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Needs Assessment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7113" y="3943350"/>
            <a:ext cx="1905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80326-D74B-1C77-D18B-6040AF94461A}"/>
              </a:ext>
            </a:extLst>
          </p:cNvPr>
          <p:cNvSpPr txBox="1"/>
          <p:nvPr/>
        </p:nvSpPr>
        <p:spPr>
          <a:xfrm>
            <a:off x="5865813" y="1828800"/>
            <a:ext cx="5562600" cy="25483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Needs Assessment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During this Needs Assessment, we will look at data from the Spring MAPS administration and identify 2-3 potential needs for the 2024-2025 school year. </a:t>
            </a:r>
            <a:endParaRPr lang="en-US" sz="1800">
              <a:solidFill>
                <a:schemeClr val="bg1"/>
              </a:solidFill>
              <a:cs typeface="Quire Sans"/>
            </a:endParaRP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This discussion will help school leadership as they complete the school’s 2024-2025 Continuous Improvement Plan.</a:t>
            </a:r>
            <a:endParaRPr lang="en-US" sz="1800" dirty="0">
              <a:solidFill>
                <a:schemeClr val="bg1"/>
              </a:solidFill>
              <a:cs typeface="Quire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2AF6-AF52-836E-0DB9-34377082B835}"/>
              </a:ext>
            </a:extLst>
          </p:cNvPr>
          <p:cNvSpPr txBox="1"/>
          <p:nvPr/>
        </p:nvSpPr>
        <p:spPr>
          <a:xfrm>
            <a:off x="760412" y="2057400"/>
            <a:ext cx="259670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accent6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547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209800"/>
            <a:ext cx="7696200" cy="3505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does this data tell us?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good news is there to celebrate?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Where are growth opportunities?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What trends do we see in the data?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5E292-90B4-154E-4F26-BFD92A73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5943600" cy="13716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5"/>
                </a:solidFill>
              </a:rPr>
              <a:t>Needs Assessment: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427B0E-DA6A-1C18-1166-0D5614C3795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48089576"/>
              </p:ext>
            </p:extLst>
          </p:nvPr>
        </p:nvGraphicFramePr>
        <p:xfrm>
          <a:off x="2741612" y="2743200"/>
          <a:ext cx="8763000" cy="1828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24516321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405354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9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3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6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B88A2-F3BD-6FE0-9654-38C55917036F}"/>
              </a:ext>
            </a:extLst>
          </p:cNvPr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Needs Assessment: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C6BE-B0DE-6DBE-78D0-76D16779D0A4}"/>
              </a:ext>
            </a:extLst>
          </p:cNvPr>
          <p:cNvSpPr txBox="1"/>
          <p:nvPr/>
        </p:nvSpPr>
        <p:spPr>
          <a:xfrm>
            <a:off x="2551112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ea typeface="+mn-lt"/>
                <a:cs typeface="Calibri"/>
              </a:rPr>
              <a:t>What are two to three (2-3) needs we can identify based our data?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1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APS 9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Barnett, Carolyn</DisplayName>
        <AccountId>14</AccountId>
        <AccountType/>
      </UserInfo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2" ma:contentTypeDescription="Create a new document." ma:contentTypeScope="" ma:versionID="aba3203bfac88187c93facff2eb8fd8a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11b49e3cfaeb317e36b4115f9e0514bc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9DED2-7065-407C-BB58-BE430B9CE579}">
  <ds:schemaRefs>
    <ds:schemaRef ds:uri="http://schemas.microsoft.com/office/2006/documentManagement/types"/>
    <ds:schemaRef ds:uri="http://purl.org/dc/terms/"/>
    <ds:schemaRef ds:uri="ffb952a0-74d9-4848-89d6-000c4b1b707a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7e30bb-5f32-4411-a640-0b4044b692bf"/>
    <ds:schemaRef ds:uri="http://purl.org/dc/elements/1.1/"/>
    <ds:schemaRef ds:uri="8dcae609-94e2-4108-915c-852935aa21ad"/>
    <ds:schemaRef ds:uri="e136758a-e7f7-4029-9cdc-709c7a6ff021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1D4BB-FA46-4BEA-BE1B-8695FF06F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ae609-94e2-4108-915c-852935aa21ad"/>
    <ds:schemaRef ds:uri="e136758a-e7f7-4029-9cdc-709c7a6ff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542</TotalTime>
  <Words>347</Words>
  <Application>Microsoft Office PowerPoint</Application>
  <PresentationFormat>Custom</PresentationFormat>
  <Paragraphs>89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Arial,Sans-Serif</vt:lpstr>
      <vt:lpstr>Calibri</vt:lpstr>
      <vt:lpstr>Century Gothic</vt:lpstr>
      <vt:lpstr>Courier New</vt:lpstr>
      <vt:lpstr>Quire Sans</vt:lpstr>
      <vt:lpstr>Sagona Book</vt:lpstr>
      <vt:lpstr>Class open house presentation</vt:lpstr>
      <vt:lpstr>GO Team Meeting</vt:lpstr>
      <vt:lpstr>Agenda</vt:lpstr>
      <vt:lpstr>2024 Spring MAPS Results</vt:lpstr>
      <vt:lpstr>PowerPoint Presentation</vt:lpstr>
      <vt:lpstr>PowerPoint Presentation</vt:lpstr>
      <vt:lpstr>BASC-3 Data</vt:lpstr>
      <vt:lpstr>Needs Assessment</vt:lpstr>
      <vt:lpstr>Needs Assessment: Guiding Questions</vt:lpstr>
      <vt:lpstr>PowerPoint Presentation</vt:lpstr>
      <vt:lpstr>Information Items</vt:lpstr>
      <vt:lpstr>Principal’s Report</vt:lpstr>
      <vt:lpstr>Additional Information Items</vt:lpstr>
      <vt:lpstr>Announcements</vt:lpstr>
      <vt:lpstr>Public Comment</vt:lpstr>
      <vt:lpstr>Agenda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 House</dc:title>
  <dc:creator>Jacobi, Diane</dc:creator>
  <cp:lastModifiedBy>Kirkpatrick, Bresiea</cp:lastModifiedBy>
  <cp:revision>31</cp:revision>
  <dcterms:created xsi:type="dcterms:W3CDTF">2023-03-21T20:20:37Z</dcterms:created>
  <dcterms:modified xsi:type="dcterms:W3CDTF">2024-04-16T17:18:00Z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